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73" r:id="rId4"/>
    <p:sldId id="260" r:id="rId5"/>
    <p:sldId id="272" r:id="rId6"/>
    <p:sldId id="282" r:id="rId7"/>
    <p:sldId id="284" r:id="rId8"/>
    <p:sldId id="285" r:id="rId9"/>
    <p:sldId id="283" r:id="rId10"/>
    <p:sldId id="275" r:id="rId11"/>
    <p:sldId id="277" r:id="rId12"/>
    <p:sldId id="279" r:id="rId13"/>
    <p:sldId id="281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8640"/>
    <p:restoredTop sz="78695"/>
  </p:normalViewPr>
  <p:slideViewPr>
    <p:cSldViewPr snapToGrid="0" snapToObjects="1">
      <p:cViewPr varScale="1">
        <p:scale>
          <a:sx n="102" d="100"/>
          <a:sy n="102" d="100"/>
        </p:scale>
        <p:origin x="256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211A7C-639E-8149-8AEB-C41AD01FBCE5}" type="datetimeFigureOut">
              <a:rPr lang="en-US" smtClean="0"/>
              <a:t>3/23/17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04908A-324B-134B-8AD3-2F72B84A1B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100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</a:t>
            </a:r>
            <a:r>
              <a:rPr lang="en-US" baseline="0" dirty="0" smtClean="0"/>
              <a:t> This analysis studies the occurrences of assaults, murders, and rapes per 100,000 citizens as well as the proportion of citizens living in urban areas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7146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Since PCA is not a supervised algorithm, it is difficult to assess errors made in the analysis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One major source of error would be neglecting to scale the variables prior to performing the PCA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3804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As can be seen from the biplot, we see that Assault dominates the analysis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The first principal component accounts for approximately 97% of the variation in the day, while the second principal component accounts for approximately 3% of the variation in the data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Rape and Murder do not account for much variation in the data in their unscaled form, which is a stark contrast from the scaled principal component analysis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6528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The general message of the PCA analysis is that there are two main components: crime and urban population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Not all states with high crime have high urban populations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Not all states with high urban populations have high crime rates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232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Future work could help shape political</a:t>
            </a:r>
            <a:r>
              <a:rPr lang="en-US" baseline="0" dirty="0" smtClean="0"/>
              <a:t> policy to create safer states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805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Principal Component</a:t>
            </a:r>
            <a:r>
              <a:rPr lang="en-US" baseline="0" dirty="0" smtClean="0"/>
              <a:t> Analysis is an unsupervised machine learning technique, meaning that there is no dependent variable to analyze 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Principal Components can help to shrink the feature space of a given problem to a manageable size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7333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Principal Components Analysis enables the analyst to summarize a large number of variables into a more manageable set of variables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Since there are 4 variables, there are 4 choose 2 = 6 pairs of variables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The variables murder, assault, and rape all appear to be correlated with each other, while UrbanPop is less correlated with the other variables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9173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 typeface="Arial" charset="0"/>
              <a:buChar char="•"/>
            </a:pPr>
            <a:r>
              <a:rPr lang="en-US" dirty="0" smtClean="0"/>
              <a:t>As can be seen from</a:t>
            </a:r>
            <a:r>
              <a:rPr lang="en-US" baseline="0" dirty="0" smtClean="0"/>
              <a:t> the plot, the variables are on much different scales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Assault is on a much larger scale than both rape and murder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baseline="0" dirty="0" smtClean="0"/>
              <a:t>UrbanPop measures a percentage from 0 to 100, which is naturally on a different scale than the per capita crime occurrences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027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 typeface="Arial" charset="0"/>
              <a:buChar char="•"/>
            </a:pPr>
            <a:r>
              <a:rPr lang="is-IS" baseline="0" smtClean="0"/>
              <a:t>Examining the scree plot, which is the left plot, we see that the elbow occurs at 2 principal components</a:t>
            </a:r>
          </a:p>
          <a:p>
            <a:pPr marL="628650" lvl="1" indent="-171450">
              <a:buFont typeface="Arial" charset="0"/>
              <a:buChar char="•"/>
            </a:pPr>
            <a:r>
              <a:rPr lang="is-IS" baseline="0" smtClean="0"/>
              <a:t>Examining the right plot, we see that two principal components account for approximately 85% of the total variation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6266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 typeface="Arial" charset="0"/>
              <a:buChar char="•"/>
            </a:pPr>
            <a:r>
              <a:rPr lang="is-IS" baseline="0" smtClean="0"/>
              <a:t>In this plot, the negative values of Dim1 represent high values of Assault, Rape, and Murder and negative vaues of Dim2 represent high Urban Populations</a:t>
            </a:r>
          </a:p>
          <a:p>
            <a:pPr marL="628650" lvl="1" indent="-171450">
              <a:buFont typeface="Arial" charset="0"/>
              <a:buChar char="•"/>
            </a:pPr>
            <a:r>
              <a:rPr lang="is-IS" baseline="0" smtClean="0"/>
              <a:t>Examining </a:t>
            </a:r>
            <a:r>
              <a:rPr lang="is-IS" baseline="0" smtClean="0"/>
              <a:t>the biplot, we see that Rape, Assult, and Murder dominante the first principal component (along the x axis). This is likely because the three variables are correlated. </a:t>
            </a:r>
          </a:p>
          <a:p>
            <a:pPr marL="628650" lvl="1" indent="-171450">
              <a:buFont typeface="Arial" charset="0"/>
              <a:buChar char="•"/>
            </a:pPr>
            <a:r>
              <a:rPr lang="is-IS" baseline="0" smtClean="0"/>
              <a:t>The second principal component is dominated by the UrbanPop variable, which is less correlated to the remaining three variables </a:t>
            </a:r>
          </a:p>
          <a:p>
            <a:pPr marL="628650" lvl="1" indent="-171450">
              <a:buFont typeface="Arial" charset="0"/>
              <a:buChar char="•"/>
            </a:pPr>
            <a:r>
              <a:rPr lang="is-IS" baseline="0" smtClean="0"/>
              <a:t>The first principal component can be considered as a general “crime” variable while the second princpal component can be considered as an Urban Population variable </a:t>
            </a:r>
            <a:endParaRPr lang="is-IS" baseline="0" smtClean="0"/>
          </a:p>
          <a:p>
            <a:pPr marL="628650" lvl="1" indent="-171450">
              <a:buFont typeface="Arial" charset="0"/>
              <a:buChar char="•"/>
            </a:pPr>
            <a:r>
              <a:rPr lang="is-IS" baseline="0" smtClean="0"/>
              <a:t>States such as California, Nevada, Arizona, New York, and C</a:t>
            </a:r>
            <a:r>
              <a:rPr lang="en-US" baseline="0" dirty="0" smtClean="0"/>
              <a:t>o</a:t>
            </a:r>
            <a:r>
              <a:rPr lang="is-IS" baseline="0" smtClean="0"/>
              <a:t>lorado have higher urban populations and higher crime rates</a:t>
            </a:r>
            <a:endParaRPr lang="is-IS" baseline="0" smtClean="0"/>
          </a:p>
          <a:p>
            <a:pPr marL="628650" lvl="1" indent="-171450">
              <a:buFont typeface="Arial" charset="0"/>
              <a:buChar char="•"/>
            </a:pPr>
            <a:endParaRPr lang="is-IS" baseline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3337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 typeface="Arial" charset="0"/>
              <a:buChar char="•"/>
            </a:pPr>
            <a:r>
              <a:rPr lang="is-IS" baseline="0" smtClean="0"/>
              <a:t>The first principal component columns shows that Murder, Assault, and Rape all have similar loadings, while UrbanPop is different from the other variables </a:t>
            </a:r>
          </a:p>
          <a:p>
            <a:pPr marL="628650" lvl="1" indent="-171450">
              <a:buFont typeface="Arial" charset="0"/>
              <a:buChar char="•"/>
            </a:pPr>
            <a:r>
              <a:rPr lang="is-IS" baseline="0" smtClean="0"/>
              <a:t>The second principal component shows that UrbanPop has a much larger absolute loading than the other variables </a:t>
            </a:r>
          </a:p>
          <a:p>
            <a:pPr marL="628650" lvl="1" indent="-171450">
              <a:buFont typeface="Arial" charset="0"/>
              <a:buChar char="•"/>
            </a:pPr>
            <a:r>
              <a:rPr lang="is-IS" baseline="0" smtClean="0"/>
              <a:t>The third and forth principal components do not contain much information regarding the variation in the data, as together they account for less than 14% of the total variation in the data </a:t>
            </a:r>
          </a:p>
          <a:p>
            <a:pPr marL="628650" lvl="1" indent="-171450">
              <a:buFont typeface="Arial" charset="0"/>
              <a:buChar char="•"/>
            </a:pPr>
            <a:endParaRPr lang="is-IS" baseline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34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 typeface="Arial" charset="0"/>
              <a:buChar char="•"/>
            </a:pPr>
            <a:r>
              <a:rPr lang="is-IS" baseline="0" dirty="0" smtClean="0"/>
              <a:t>The states are fairly evenly distributed amongst the two categories, indicating that urban population and crime appear to be indepdent</a:t>
            </a:r>
          </a:p>
          <a:p>
            <a:pPr marL="628650" lvl="1" indent="-171450">
              <a:buFont typeface="Arial" charset="0"/>
              <a:buChar char="•"/>
            </a:pPr>
            <a:r>
              <a:rPr lang="is-IS" baseline="0" dirty="0" smtClean="0"/>
              <a:t>Indeed, a chi-square test of independence indicates that the two variables are independent (p &gt; 0.05)</a:t>
            </a:r>
          </a:p>
          <a:p>
            <a:pPr marL="1085850" lvl="2" indent="-171450">
              <a:buFont typeface="Arial" charset="0"/>
              <a:buChar char="•"/>
            </a:pPr>
            <a:r>
              <a:rPr lang="en-US" baseline="0" dirty="0" smtClean="0"/>
              <a:t>X-squared = 0.047185, df = 1, p-value = 0.828</a:t>
            </a:r>
            <a:endParaRPr lang="is-I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662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is-IS" baseline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04908A-324B-134B-8AD3-2F72B84A1BF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741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A78D0-928A-634F-ABF2-D3FC94F87C6B}" type="datetimeFigureOut">
              <a:rPr lang="en-US" smtClean="0"/>
              <a:t>3/23/17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034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A78D0-928A-634F-ABF2-D3FC94F87C6B}" type="datetimeFigureOut">
              <a:rPr lang="en-US" smtClean="0"/>
              <a:t>3/23/17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229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A78D0-928A-634F-ABF2-D3FC94F87C6B}" type="datetimeFigureOut">
              <a:rPr lang="en-US" smtClean="0"/>
              <a:t>3/23/17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73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A78D0-928A-634F-ABF2-D3FC94F87C6B}" type="datetimeFigureOut">
              <a:rPr lang="en-US" smtClean="0"/>
              <a:t>3/23/17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412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A78D0-928A-634F-ABF2-D3FC94F87C6B}" type="datetimeFigureOut">
              <a:rPr lang="en-US" smtClean="0"/>
              <a:t>3/23/17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72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A78D0-928A-634F-ABF2-D3FC94F87C6B}" type="datetimeFigureOut">
              <a:rPr lang="en-US" smtClean="0"/>
              <a:t>3/23/17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32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A78D0-928A-634F-ABF2-D3FC94F87C6B}" type="datetimeFigureOut">
              <a:rPr lang="en-US" smtClean="0"/>
              <a:t>3/23/17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329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A78D0-928A-634F-ABF2-D3FC94F87C6B}" type="datetimeFigureOut">
              <a:rPr lang="en-US" smtClean="0"/>
              <a:t>3/23/17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088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A78D0-928A-634F-ABF2-D3FC94F87C6B}" type="datetimeFigureOut">
              <a:rPr lang="en-US" smtClean="0"/>
              <a:t>3/23/17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804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A78D0-928A-634F-ABF2-D3FC94F87C6B}" type="datetimeFigureOut">
              <a:rPr lang="en-US" smtClean="0"/>
              <a:t>3/23/17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732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A78D0-928A-634F-ABF2-D3FC94F87C6B}" type="datetimeFigureOut">
              <a:rPr lang="en-US" smtClean="0"/>
              <a:t>3/23/17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226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1A78D0-928A-634F-ABF2-D3FC94F87C6B}" type="datetimeFigureOut">
              <a:rPr lang="en-US" smtClean="0"/>
              <a:t>3/23/17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FB173-5ABF-6F4D-A2F9-58AB15218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059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USA Arrests Analysis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88728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Analyzing Crime Data in the United States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86000" y="5277239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</a:rPr>
              <a:t>David Russo</a:t>
            </a:r>
          </a:p>
        </p:txBody>
      </p:sp>
    </p:spTree>
    <p:extLst>
      <p:ext uri="{BB962C8B-B14F-4D97-AF65-F5344CB8AC3E}">
        <p14:creationId xmlns:p14="http://schemas.microsoft.com/office/powerpoint/2010/main" val="942299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principal component analysis requires scaling of the data in order to be effective</a:t>
            </a:r>
          </a:p>
          <a:p>
            <a:r>
              <a:rPr lang="en-US" dirty="0" smtClean="0"/>
              <a:t>Without scaling, the variable Assault would dominate the analysis because of its high variance 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601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Error Analysis: </a:t>
            </a:r>
            <a:r>
              <a:rPr lang="en-US" dirty="0" smtClean="0"/>
              <a:t>Without Scaling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11904" y="1600200"/>
            <a:ext cx="7720192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699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Actionable Information and Insights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606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The rape, assault, and murder variables make up the majority of the first principal component, which can be considered to be an overall </a:t>
            </a:r>
            <a:r>
              <a:rPr lang="en-US" i="1" dirty="0" smtClean="0"/>
              <a:t>crime</a:t>
            </a:r>
            <a:r>
              <a:rPr lang="en-US" dirty="0" smtClean="0"/>
              <a:t> variable</a:t>
            </a:r>
          </a:p>
          <a:p>
            <a:pPr lvl="1"/>
            <a:r>
              <a:rPr lang="en-US" dirty="0" smtClean="0"/>
              <a:t>State such as Florida, California, and Nevada have high crime rates</a:t>
            </a:r>
          </a:p>
          <a:p>
            <a:r>
              <a:rPr lang="en-US" dirty="0" smtClean="0"/>
              <a:t>The UrbanPop variable </a:t>
            </a:r>
            <a:r>
              <a:rPr lang="en-US" dirty="0" smtClean="0"/>
              <a:t>accounts for the majority of the second principal component</a:t>
            </a:r>
          </a:p>
          <a:p>
            <a:pPr lvl="1"/>
            <a:r>
              <a:rPr lang="en-US" dirty="0" smtClean="0"/>
              <a:t>States such as California and Hawaii have large urban populations while state such as South Carolina, North Carolina, and Mississippi have low urban populations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554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clustering analysis on the principal components to see if the states fall into geographical clusters could help inform future studies </a:t>
            </a:r>
          </a:p>
          <a:p>
            <a:r>
              <a:rPr lang="en-US" dirty="0" smtClean="0"/>
              <a:t>A follow up study with other covariates to determine which factors lead to states with high crime rates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843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Purpose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Summarize the four crime variables into a potentially smaller amount of principal components that explain most of the variation in the data</a:t>
            </a:r>
          </a:p>
          <a:p>
            <a:r>
              <a:rPr lang="en-US" dirty="0" smtClean="0"/>
              <a:t>Results can help identify the sources of variation in the data and can potentially be used in future analyses such as regression or clustering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515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Analytic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1318"/>
            <a:ext cx="8229600" cy="4525963"/>
          </a:xfrm>
        </p:spPr>
        <p:txBody>
          <a:bodyPr/>
          <a:lstStyle/>
          <a:p>
            <a:r>
              <a:rPr lang="en-US" dirty="0" smtClean="0"/>
              <a:t>Since there are 4 variables, there are 6 unique pairs of variables to consider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3395" y="2241400"/>
            <a:ext cx="6077210" cy="4304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998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Analytic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12102"/>
            <a:ext cx="8229600" cy="1518780"/>
          </a:xfrm>
        </p:spPr>
        <p:txBody>
          <a:bodyPr>
            <a:normAutofit fontScale="85000" lnSpcReduction="10000"/>
          </a:bodyPr>
          <a:lstStyle/>
          <a:p>
            <a:pPr marL="342900" lvl="1" indent="-342900">
              <a:buFont typeface="Arial"/>
              <a:buChar char="•"/>
            </a:pPr>
            <a:r>
              <a:rPr lang="en-US" dirty="0" smtClean="0"/>
              <a:t>The data were centered and scaled prior to the Principal Components Analysis to remove the impact of different scales </a:t>
            </a:r>
          </a:p>
          <a:p>
            <a:pPr marL="742950" lvl="2" indent="-342900"/>
            <a:r>
              <a:rPr lang="en-US" dirty="0" smtClean="0"/>
              <a:t>Assault </a:t>
            </a:r>
            <a:r>
              <a:rPr lang="en-US" dirty="0"/>
              <a:t>is on a much different scale than the rest of the variables (as seen in the unscaled summary below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8763750"/>
              </p:ext>
            </p:extLst>
          </p:nvPr>
        </p:nvGraphicFramePr>
        <p:xfrm>
          <a:off x="782877" y="2918564"/>
          <a:ext cx="7578245" cy="29436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5649"/>
                <a:gridCol w="1515649"/>
                <a:gridCol w="1515649"/>
                <a:gridCol w="1515649"/>
                <a:gridCol w="1515649"/>
              </a:tblGrid>
              <a:tr h="100178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Statistic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Murder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Assault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UrbanPop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Rape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970918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Mean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7.79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170.76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65.54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21.23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970918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Variance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18.97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6945.17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209.52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87.73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7087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1249"/>
            <a:ext cx="8229600" cy="41805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Results</a:t>
            </a:r>
            <a:br>
              <a:rPr lang="en-US" dirty="0" smtClean="0"/>
            </a:br>
            <a:r>
              <a:rPr lang="en-US" dirty="0" smtClean="0"/>
              <a:t>Scree Plot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4107"/>
            <a:ext cx="8229600" cy="5257800"/>
          </a:xfrm>
        </p:spPr>
        <p:txBody>
          <a:bodyPr>
            <a:normAutofit/>
          </a:bodyPr>
          <a:lstStyle/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306709"/>
            <a:ext cx="762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47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87093"/>
            <a:ext cx="8229600" cy="66481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Results</a:t>
            </a:r>
            <a:br>
              <a:rPr lang="en-US" dirty="0" smtClean="0"/>
            </a:br>
            <a:r>
              <a:rPr lang="en-US" dirty="0" smtClean="0"/>
              <a:t>Bi-Plot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4107"/>
            <a:ext cx="8229600" cy="5257800"/>
          </a:xfrm>
        </p:spPr>
        <p:txBody>
          <a:bodyPr>
            <a:normAutofit/>
          </a:bodyPr>
          <a:lstStyle/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163007"/>
            <a:ext cx="762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47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87093"/>
            <a:ext cx="8229600" cy="66481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Results</a:t>
            </a:r>
            <a:br>
              <a:rPr lang="en-US" dirty="0" smtClean="0"/>
            </a:br>
            <a:r>
              <a:rPr lang="en-US" dirty="0" smtClean="0"/>
              <a:t>Principal Component Loadings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4107"/>
            <a:ext cx="8229600" cy="5257800"/>
          </a:xfrm>
        </p:spPr>
        <p:txBody>
          <a:bodyPr>
            <a:normAutofit/>
          </a:bodyPr>
          <a:lstStyle/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467008"/>
              </p:ext>
            </p:extLst>
          </p:nvPr>
        </p:nvGraphicFramePr>
        <p:xfrm>
          <a:off x="782877" y="1446455"/>
          <a:ext cx="7578245" cy="48854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5649"/>
                <a:gridCol w="1515649"/>
                <a:gridCol w="1515649"/>
                <a:gridCol w="1515649"/>
                <a:gridCol w="1515649"/>
              </a:tblGrid>
              <a:tr h="1001780"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PC1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PC2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PC3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PC4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970918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Murder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-0.5359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0.4182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-0.3412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0.6492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970918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Assault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-0.5832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0.1880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-0.2681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-0.7434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970918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UrbanPop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-0.2787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-0.8728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-0.3780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0.1339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970918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Rape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-0.5434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-0.1673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0.8178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0.0890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2677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38863"/>
            <a:ext cx="8229600" cy="66481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Results</a:t>
            </a:r>
            <a:br>
              <a:rPr lang="en-US" dirty="0" smtClean="0"/>
            </a:br>
            <a:r>
              <a:rPr lang="en-US" sz="3600" dirty="0" smtClean="0"/>
              <a:t>Principal Component Scores: Counts of Above Average and Below Average Scores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9102287"/>
              </p:ext>
            </p:extLst>
          </p:nvPr>
        </p:nvGraphicFramePr>
        <p:xfrm>
          <a:off x="820455" y="2442576"/>
          <a:ext cx="7866345" cy="32191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13877"/>
                <a:gridCol w="2563711"/>
                <a:gridCol w="2288757"/>
              </a:tblGrid>
              <a:tr h="1099856"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Above Average </a:t>
                      </a:r>
                      <a:r>
                        <a:rPr lang="en-US" baseline="0" dirty="0" smtClean="0">
                          <a:solidFill>
                            <a:sysClr val="windowText" lastClr="000000"/>
                          </a:solidFill>
                        </a:rPr>
                        <a:t>Crime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Below Average Crime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059666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Above Average Urban Pop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11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16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059666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Below Average </a:t>
                      </a:r>
                      <a:r>
                        <a:rPr lang="en-US" baseline="0" dirty="0" smtClean="0">
                          <a:solidFill>
                            <a:sysClr val="windowText" lastClr="000000"/>
                          </a:solidFill>
                        </a:rPr>
                        <a:t>Urban Pop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11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ysClr val="windowText" lastClr="000000"/>
                          </a:solidFill>
                        </a:rPr>
                        <a:t>12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1697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87093"/>
            <a:ext cx="8229600" cy="66481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Results</a:t>
            </a:r>
            <a:br>
              <a:rPr lang="en-US" dirty="0" smtClean="0"/>
            </a:br>
            <a:r>
              <a:rPr lang="en-US" dirty="0" smtClean="0"/>
              <a:t>Overall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74107"/>
            <a:ext cx="8229600" cy="5257800"/>
          </a:xfrm>
        </p:spPr>
        <p:txBody>
          <a:bodyPr>
            <a:normAutofit/>
          </a:bodyPr>
          <a:lstStyle/>
          <a:p>
            <a:pPr marL="514350" marR="0" lvl="1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Two principal components explain 86.7% of the variation in the data</a:t>
            </a:r>
          </a:p>
          <a:p>
            <a:pPr marL="914400" lvl="2" indent="-514350" defTabSz="914400">
              <a:spcBef>
                <a:spcPts val="0"/>
              </a:spcBef>
              <a:buFont typeface="Arial" charset="0"/>
              <a:buChar char="•"/>
            </a:pPr>
            <a:r>
              <a:rPr lang="en-US" dirty="0" smtClean="0"/>
              <a:t>The first principal component is dominated by the crime variables of rape, murder, and assault </a:t>
            </a:r>
          </a:p>
          <a:p>
            <a:pPr marL="914400" lvl="2" indent="-514350" defTabSz="914400">
              <a:spcBef>
                <a:spcPts val="0"/>
              </a:spcBef>
              <a:buFont typeface="Arial" charset="0"/>
              <a:buChar char="•"/>
            </a:pPr>
            <a:r>
              <a:rPr lang="en-US" dirty="0" smtClean="0"/>
              <a:t>The second principal component is dominated by the urban population variable, which describes the percentage of people living in urban populations</a:t>
            </a:r>
          </a:p>
          <a:p>
            <a:pPr marL="514350" marR="0" lvl="1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The first principal component represents crime, while the second principal component represents the percentage of people living in urban populations </a:t>
            </a:r>
          </a:p>
          <a:p>
            <a:pPr marL="514350" marR="0" lvl="1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03049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2907</TotalTime>
  <Words>1074</Words>
  <Application>Microsoft Macintosh PowerPoint</Application>
  <PresentationFormat>On-screen Show (4:3)</PresentationFormat>
  <Paragraphs>126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Calibri</vt:lpstr>
      <vt:lpstr>Arial</vt:lpstr>
      <vt:lpstr>Office Theme</vt:lpstr>
      <vt:lpstr>USA Arrests Analysis</vt:lpstr>
      <vt:lpstr>Project Purpose</vt:lpstr>
      <vt:lpstr>Analytic Approach</vt:lpstr>
      <vt:lpstr>Analytic Approach</vt:lpstr>
      <vt:lpstr>Results Scree Plot </vt:lpstr>
      <vt:lpstr>Results Bi-Plot </vt:lpstr>
      <vt:lpstr>Results Principal Component Loadings </vt:lpstr>
      <vt:lpstr>Results Principal Component Scores: Counts of Above Average and Below Average Scores  </vt:lpstr>
      <vt:lpstr>Results Overall </vt:lpstr>
      <vt:lpstr>Error Analysis</vt:lpstr>
      <vt:lpstr>Error Analysis: Without Scaling</vt:lpstr>
      <vt:lpstr>Actionable Information and Insights</vt:lpstr>
      <vt:lpstr>Future Work</vt:lpstr>
    </vt:vector>
  </TitlesOfParts>
  <Company>Carnegie Mellon University</Company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Analytic Project Title</dc:title>
  <dc:creator>Ravi Starzl</dc:creator>
  <cp:lastModifiedBy>David Russo</cp:lastModifiedBy>
  <cp:revision>482</cp:revision>
  <dcterms:created xsi:type="dcterms:W3CDTF">2015-10-13T14:29:04Z</dcterms:created>
  <dcterms:modified xsi:type="dcterms:W3CDTF">2017-03-24T03:04:20Z</dcterms:modified>
</cp:coreProperties>
</file>

<file path=docProps/thumbnail.jpeg>
</file>